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3" r:id="rId8"/>
    <p:sldId id="262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656" y="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naslo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s-Latn-BA"/>
              <a:t>Kliknite da biste uredili stilove prototipa naslova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s-Latn-BA"/>
              <a:t>Kliknite da biste dodali stil podnaslova prototipa</a:t>
            </a:r>
            <a:endParaRPr lang="hr-HR"/>
          </a:p>
        </p:txBody>
      </p:sp>
      <p:sp>
        <p:nvSpPr>
          <p:cNvPr id="4" name="Čuvar mjesta podata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Čuvar mjesta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jesta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/>
              <a:t>Kliknite da biste uredili stilove prototipa naslova</a:t>
            </a:r>
            <a:endParaRPr lang="hr-HR"/>
          </a:p>
        </p:txBody>
      </p:sp>
      <p:sp>
        <p:nvSpPr>
          <p:cNvPr id="3" name="Čuvar mjesta vertikaln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s-Latn-BA"/>
              <a:t>Kliknite da biste uredili stilove teksta prototipa</a:t>
            </a:r>
          </a:p>
          <a:p>
            <a:pPr lvl="1"/>
            <a:r>
              <a:rPr lang="bs-Latn-BA"/>
              <a:t>Drugi nivo</a:t>
            </a:r>
          </a:p>
          <a:p>
            <a:pPr lvl="2"/>
            <a:r>
              <a:rPr lang="bs-Latn-BA"/>
              <a:t>Treći nivo</a:t>
            </a:r>
          </a:p>
          <a:p>
            <a:pPr lvl="3"/>
            <a:r>
              <a:rPr lang="bs-Latn-BA"/>
              <a:t>Četvrti nivo</a:t>
            </a:r>
          </a:p>
          <a:p>
            <a:pPr lvl="4"/>
            <a:r>
              <a:rPr lang="bs-Latn-BA"/>
              <a:t>Peti nivo</a:t>
            </a:r>
            <a:endParaRPr lang="hr-HR"/>
          </a:p>
        </p:txBody>
      </p:sp>
      <p:sp>
        <p:nvSpPr>
          <p:cNvPr id="4" name="Čuvar mjesta podata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Čuvar mjesta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jesta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45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s-Latn-BA"/>
              <a:t>Kliknite da biste uredili stilove prototipa naslova</a:t>
            </a:r>
            <a:endParaRPr lang="hr-HR"/>
          </a:p>
        </p:txBody>
      </p:sp>
      <p:sp>
        <p:nvSpPr>
          <p:cNvPr id="3" name="Čuvar mjesta vertikaln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s-Latn-BA"/>
              <a:t>Kliknite da biste uredili stilove teksta prototipa</a:t>
            </a:r>
          </a:p>
          <a:p>
            <a:pPr lvl="1"/>
            <a:r>
              <a:rPr lang="bs-Latn-BA"/>
              <a:t>Drugi nivo</a:t>
            </a:r>
          </a:p>
          <a:p>
            <a:pPr lvl="2"/>
            <a:r>
              <a:rPr lang="bs-Latn-BA"/>
              <a:t>Treći nivo</a:t>
            </a:r>
          </a:p>
          <a:p>
            <a:pPr lvl="3"/>
            <a:r>
              <a:rPr lang="bs-Latn-BA"/>
              <a:t>Četvrti nivo</a:t>
            </a:r>
          </a:p>
          <a:p>
            <a:pPr lvl="4"/>
            <a:r>
              <a:rPr lang="bs-Latn-BA"/>
              <a:t>Peti nivo</a:t>
            </a:r>
            <a:endParaRPr lang="hr-HR"/>
          </a:p>
        </p:txBody>
      </p:sp>
      <p:sp>
        <p:nvSpPr>
          <p:cNvPr id="4" name="Čuvar mjesta podata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Čuvar mjesta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jesta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71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/>
              <a:t>Kliknite da biste uredili stilove prototipa naslova</a:t>
            </a:r>
            <a:endParaRPr lang="hr-HR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s-Latn-BA"/>
              <a:t>Kliknite da biste uredili stilove teksta prototipa</a:t>
            </a:r>
          </a:p>
          <a:p>
            <a:pPr lvl="1"/>
            <a:r>
              <a:rPr lang="bs-Latn-BA"/>
              <a:t>Drugi nivo</a:t>
            </a:r>
          </a:p>
          <a:p>
            <a:pPr lvl="2"/>
            <a:r>
              <a:rPr lang="bs-Latn-BA"/>
              <a:t>Treći nivo</a:t>
            </a:r>
          </a:p>
          <a:p>
            <a:pPr lvl="3"/>
            <a:r>
              <a:rPr lang="bs-Latn-BA"/>
              <a:t>Četvrti nivo</a:t>
            </a:r>
          </a:p>
          <a:p>
            <a:pPr lvl="4"/>
            <a:r>
              <a:rPr lang="bs-Latn-BA"/>
              <a:t>Peti nivo</a:t>
            </a:r>
            <a:endParaRPr lang="hr-HR"/>
          </a:p>
        </p:txBody>
      </p:sp>
      <p:sp>
        <p:nvSpPr>
          <p:cNvPr id="4" name="Čuvar mjesta podata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Čuvar mjesta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jesta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95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lo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s-Latn-BA"/>
              <a:t>Kliknite da biste uredili stilove prototipa naslova</a:t>
            </a:r>
            <a:endParaRPr lang="hr-HR"/>
          </a:p>
        </p:txBody>
      </p:sp>
      <p:sp>
        <p:nvSpPr>
          <p:cNvPr id="3" name="Čuvar mjesta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/>
              <a:t>Kliknite da biste uredili stilove teksta prototipa</a:t>
            </a:r>
          </a:p>
        </p:txBody>
      </p:sp>
      <p:sp>
        <p:nvSpPr>
          <p:cNvPr id="4" name="Čuvar mjesta podata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Čuvar mjesta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jesta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2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aslov i 2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/>
              <a:t>Kliknite da biste uredili stilove prototipa naslova</a:t>
            </a:r>
            <a:endParaRPr lang="hr-HR"/>
          </a:p>
        </p:txBody>
      </p:sp>
      <p:sp>
        <p:nvSpPr>
          <p:cNvPr id="3" name="Čuvar mjesta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s-Latn-BA"/>
              <a:t>Kliknite da biste uredili stilove teksta prototipa</a:t>
            </a:r>
          </a:p>
          <a:p>
            <a:pPr lvl="1"/>
            <a:r>
              <a:rPr lang="bs-Latn-BA"/>
              <a:t>Drugi nivo</a:t>
            </a:r>
          </a:p>
          <a:p>
            <a:pPr lvl="2"/>
            <a:r>
              <a:rPr lang="bs-Latn-BA"/>
              <a:t>Treći nivo</a:t>
            </a:r>
          </a:p>
          <a:p>
            <a:pPr lvl="3"/>
            <a:r>
              <a:rPr lang="bs-Latn-BA"/>
              <a:t>Četvrti nivo</a:t>
            </a:r>
          </a:p>
          <a:p>
            <a:pPr lvl="4"/>
            <a:r>
              <a:rPr lang="bs-Latn-BA"/>
              <a:t>Peti nivo</a:t>
            </a:r>
            <a:endParaRPr lang="hr-HR"/>
          </a:p>
        </p:txBody>
      </p:sp>
      <p:sp>
        <p:nvSpPr>
          <p:cNvPr id="4" name="Čuvar mjesta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s-Latn-BA"/>
              <a:t>Kliknite da biste uredili stilove teksta prototipa</a:t>
            </a:r>
          </a:p>
          <a:p>
            <a:pPr lvl="1"/>
            <a:r>
              <a:rPr lang="bs-Latn-BA"/>
              <a:t>Drugi nivo</a:t>
            </a:r>
          </a:p>
          <a:p>
            <a:pPr lvl="2"/>
            <a:r>
              <a:rPr lang="bs-Latn-BA"/>
              <a:t>Treći nivo</a:t>
            </a:r>
          </a:p>
          <a:p>
            <a:pPr lvl="3"/>
            <a:r>
              <a:rPr lang="bs-Latn-BA"/>
              <a:t>Četvrti nivo</a:t>
            </a:r>
          </a:p>
          <a:p>
            <a:pPr lvl="4"/>
            <a:r>
              <a:rPr lang="bs-Latn-BA"/>
              <a:t>Peti nivo</a:t>
            </a:r>
            <a:endParaRPr lang="hr-HR"/>
          </a:p>
        </p:txBody>
      </p:sp>
      <p:sp>
        <p:nvSpPr>
          <p:cNvPr id="5" name="Čuvar mjesta podata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6" name="Čuvar mjesta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Čuvar mjesta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81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s-Latn-BA"/>
              <a:t>Kliknite da biste uredili stilove prototipa naslova</a:t>
            </a:r>
            <a:endParaRPr lang="hr-HR"/>
          </a:p>
        </p:txBody>
      </p:sp>
      <p:sp>
        <p:nvSpPr>
          <p:cNvPr id="3" name="Čuvar mjesta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s-Latn-BA"/>
              <a:t>Kliknite da biste uredili stilove teksta prototipa</a:t>
            </a:r>
          </a:p>
        </p:txBody>
      </p:sp>
      <p:sp>
        <p:nvSpPr>
          <p:cNvPr id="4" name="Čuvar mjesta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s-Latn-BA"/>
              <a:t>Kliknite da biste uredili stilove teksta prototipa</a:t>
            </a:r>
          </a:p>
          <a:p>
            <a:pPr lvl="1"/>
            <a:r>
              <a:rPr lang="bs-Latn-BA"/>
              <a:t>Drugi nivo</a:t>
            </a:r>
          </a:p>
          <a:p>
            <a:pPr lvl="2"/>
            <a:r>
              <a:rPr lang="bs-Latn-BA"/>
              <a:t>Treći nivo</a:t>
            </a:r>
          </a:p>
          <a:p>
            <a:pPr lvl="3"/>
            <a:r>
              <a:rPr lang="bs-Latn-BA"/>
              <a:t>Četvrti nivo</a:t>
            </a:r>
          </a:p>
          <a:p>
            <a:pPr lvl="4"/>
            <a:r>
              <a:rPr lang="bs-Latn-BA"/>
              <a:t>Peti nivo</a:t>
            </a:r>
            <a:endParaRPr lang="hr-HR"/>
          </a:p>
        </p:txBody>
      </p:sp>
      <p:sp>
        <p:nvSpPr>
          <p:cNvPr id="5" name="Čuvar mjesta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s-Latn-BA"/>
              <a:t>Kliknite da biste uredili stilove teksta prototipa</a:t>
            </a:r>
          </a:p>
        </p:txBody>
      </p:sp>
      <p:sp>
        <p:nvSpPr>
          <p:cNvPr id="6" name="Čuvar mjesta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s-Latn-BA"/>
              <a:t>Kliknite da biste uredili stilove teksta prototipa</a:t>
            </a:r>
          </a:p>
          <a:p>
            <a:pPr lvl="1"/>
            <a:r>
              <a:rPr lang="bs-Latn-BA"/>
              <a:t>Drugi nivo</a:t>
            </a:r>
          </a:p>
          <a:p>
            <a:pPr lvl="2"/>
            <a:r>
              <a:rPr lang="bs-Latn-BA"/>
              <a:t>Treći nivo</a:t>
            </a:r>
          </a:p>
          <a:p>
            <a:pPr lvl="3"/>
            <a:r>
              <a:rPr lang="bs-Latn-BA"/>
              <a:t>Četvrti nivo</a:t>
            </a:r>
          </a:p>
          <a:p>
            <a:pPr lvl="4"/>
            <a:r>
              <a:rPr lang="bs-Latn-BA"/>
              <a:t>Peti nivo</a:t>
            </a:r>
            <a:endParaRPr lang="hr-HR"/>
          </a:p>
        </p:txBody>
      </p:sp>
      <p:sp>
        <p:nvSpPr>
          <p:cNvPr id="7" name="Čuvar mjesta podatak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8" name="Čuvar mjesta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Čuvar mjesta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1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/>
              <a:t>Kliknite da biste uredili stilove prototipa naslova</a:t>
            </a:r>
            <a:endParaRPr lang="hr-HR"/>
          </a:p>
        </p:txBody>
      </p:sp>
      <p:sp>
        <p:nvSpPr>
          <p:cNvPr id="3" name="Čuvar mjesta podatak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4" name="Čuvar mjesta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Čuvar mjesta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28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jesta podatak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3" name="Čuvar mjesta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Čuvar mjesta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72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opisom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s-Latn-BA"/>
              <a:t>Kliknite da biste uredili stilove prototipa naslova</a:t>
            </a:r>
            <a:endParaRPr lang="hr-HR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s-Latn-BA"/>
              <a:t>Kliknite da biste uredili stilove teksta prototipa</a:t>
            </a:r>
          </a:p>
          <a:p>
            <a:pPr lvl="1"/>
            <a:r>
              <a:rPr lang="bs-Latn-BA"/>
              <a:t>Drugi nivo</a:t>
            </a:r>
          </a:p>
          <a:p>
            <a:pPr lvl="2"/>
            <a:r>
              <a:rPr lang="bs-Latn-BA"/>
              <a:t>Treći nivo</a:t>
            </a:r>
          </a:p>
          <a:p>
            <a:pPr lvl="3"/>
            <a:r>
              <a:rPr lang="bs-Latn-BA"/>
              <a:t>Četvrti nivo</a:t>
            </a:r>
          </a:p>
          <a:p>
            <a:pPr lvl="4"/>
            <a:r>
              <a:rPr lang="bs-Latn-BA"/>
              <a:t>Peti nivo</a:t>
            </a:r>
            <a:endParaRPr lang="hr-HR"/>
          </a:p>
        </p:txBody>
      </p:sp>
      <p:sp>
        <p:nvSpPr>
          <p:cNvPr id="4" name="Čuvar mjesta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s-Latn-BA"/>
              <a:t>Kliknite da biste uredili stilove teksta prototipa</a:t>
            </a:r>
          </a:p>
        </p:txBody>
      </p:sp>
      <p:sp>
        <p:nvSpPr>
          <p:cNvPr id="5" name="Čuvar mjesta podata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6" name="Čuvar mjesta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Čuvar mjesta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3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opisom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s-Latn-BA"/>
              <a:t>Kliknite da biste uredili stilove prototipa naslova</a:t>
            </a:r>
            <a:endParaRPr lang="hr-HR"/>
          </a:p>
        </p:txBody>
      </p:sp>
      <p:sp>
        <p:nvSpPr>
          <p:cNvPr id="3" name="Čuvar mjesta z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Čuvar mjesta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s-Latn-BA"/>
              <a:t>Kliknite da biste uredili stilove teksta prototipa</a:t>
            </a:r>
          </a:p>
        </p:txBody>
      </p:sp>
      <p:sp>
        <p:nvSpPr>
          <p:cNvPr id="5" name="Čuvar mjesta podata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6" name="Čuvar mjesta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Čuvar mjesta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27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jest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s-Latn-BA"/>
              <a:t>Kliknite da biste uredili stilove prototipa naslova</a:t>
            </a:r>
            <a:endParaRPr lang="hr-HR"/>
          </a:p>
        </p:txBody>
      </p:sp>
      <p:sp>
        <p:nvSpPr>
          <p:cNvPr id="3" name="Čuvar mjesta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s-Latn-BA"/>
              <a:t>Kliknite da biste uredili stilove teksta prototipa</a:t>
            </a:r>
          </a:p>
          <a:p>
            <a:pPr lvl="1"/>
            <a:r>
              <a:rPr lang="bs-Latn-BA"/>
              <a:t>Drugi nivo</a:t>
            </a:r>
          </a:p>
          <a:p>
            <a:pPr lvl="2"/>
            <a:r>
              <a:rPr lang="bs-Latn-BA"/>
              <a:t>Treći nivo</a:t>
            </a:r>
          </a:p>
          <a:p>
            <a:pPr lvl="3"/>
            <a:r>
              <a:rPr lang="bs-Latn-BA"/>
              <a:t>Četvrti nivo</a:t>
            </a:r>
          </a:p>
          <a:p>
            <a:pPr lvl="4"/>
            <a:r>
              <a:rPr lang="bs-Latn-BA"/>
              <a:t>Peti nivo</a:t>
            </a:r>
            <a:endParaRPr lang="hr-HR"/>
          </a:p>
        </p:txBody>
      </p:sp>
      <p:sp>
        <p:nvSpPr>
          <p:cNvPr id="4" name="Čuvar mjesta podatak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Čuvar mjesta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Čuvar mjesta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5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aleksandar.blagojevic@vzs.edu.rs" TargetMode="External"/><Relationship Id="rId13" Type="http://schemas.openxmlformats.org/officeDocument/2006/relationships/image" Target="../media/image3.png"/><Relationship Id="rId3" Type="http://schemas.microsoft.com/office/2007/relationships/hdphoto" Target="../media/hdphoto1.wdp"/><Relationship Id="rId7" Type="http://schemas.openxmlformats.org/officeDocument/2006/relationships/hyperlink" Target="mailto:sandra.kasalica@vzs.edu.rs" TargetMode="External"/><Relationship Id="rId12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leksandra.vukovic@vzs.edu.rs" TargetMode="External"/><Relationship Id="rId11" Type="http://schemas.openxmlformats.org/officeDocument/2006/relationships/hyperlink" Target="mailto:goran.trickovic@vzs.edu.rs" TargetMode="External"/><Relationship Id="rId5" Type="http://schemas.openxmlformats.org/officeDocument/2006/relationships/hyperlink" Target="mailto:psbojovic@gmail.com" TargetMode="External"/><Relationship Id="rId10" Type="http://schemas.openxmlformats.org/officeDocument/2006/relationships/hyperlink" Target="mailto:filip.markovic@vzs.edu.rs" TargetMode="External"/><Relationship Id="rId4" Type="http://schemas.openxmlformats.org/officeDocument/2006/relationships/hyperlink" Target="mailto:snezana.besic@vzs.edu.rs" TargetMode="External"/><Relationship Id="rId9" Type="http://schemas.openxmlformats.org/officeDocument/2006/relationships/hyperlink" Target="mailto:sejde.maksimovic@vzs.edu.r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497" cy="6838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6536" y="19664"/>
            <a:ext cx="6749347" cy="1470025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АКАДЕМИЈА ТЕХНИЧКО-УМЕТНИЧКИХ 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</a:b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СТРУКОВНИХ СТУДИЈА БЕОГРАД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</a:b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ОДСЕК ВИСОКА ЖЕЛЕЗНИЧКА ШКОЛА</a:t>
            </a:r>
            <a:endParaRPr lang="hr-H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772697" y="1666566"/>
            <a:ext cx="6400800" cy="2143433"/>
          </a:xfrm>
        </p:spPr>
        <p:txBody>
          <a:bodyPr>
            <a:normAutofit/>
          </a:bodyPr>
          <a:lstStyle/>
          <a:p>
            <a:pPr lvl="0" algn="r" defTabSz="685800">
              <a:lnSpc>
                <a:spcPct val="90000"/>
              </a:lnSpc>
              <a:spcBef>
                <a:spcPts val="750"/>
              </a:spcBef>
            </a:pPr>
            <a:r>
              <a:rPr lang="sr-Cyrl-R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СТУДИЈСКИ ПРОГРАМ</a:t>
            </a:r>
          </a:p>
          <a:p>
            <a:pPr lvl="0" algn="r" defTabSz="685800">
              <a:lnSpc>
                <a:spcPct val="90000"/>
              </a:lnSpc>
              <a:spcBef>
                <a:spcPts val="750"/>
              </a:spcBef>
            </a:pPr>
            <a:r>
              <a:rPr lang="sr-Cyrl-R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КОМЕРЦИЈАЛНО ПОСЛОВАЊЕ ЖЕЛЕЗНИЦЕ</a:t>
            </a:r>
            <a:endParaRPr lang="hr-H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60198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sr-Cyrl-RS" sz="28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ОСНОВНЕ СТУДИЈЕ</a:t>
            </a:r>
            <a:r>
              <a:rPr lang="en-US" sz="28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</a:t>
            </a:r>
            <a:endParaRPr lang="hr-HR" sz="2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D21B34-276B-05F2-3399-E1342B906D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837" y="47373"/>
            <a:ext cx="714627" cy="714627"/>
          </a:xfrm>
          <a:prstGeom prst="ellipse">
            <a:avLst/>
          </a:prstGeom>
          <a:ln w="28575" cap="rnd">
            <a:solidFill>
              <a:schemeClr val="tx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245997-A2F0-8C4B-3352-FF486BB73F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308" y="32625"/>
            <a:ext cx="1131492" cy="71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30307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748"/>
            <a:ext cx="9143999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79384" y="2116394"/>
            <a:ext cx="80502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sr-Cyrl-RS" sz="2200" dirty="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Акредитован </a:t>
            </a:r>
            <a:r>
              <a:rPr lang="sr-Cyrl-RS" sz="2200" b="1" dirty="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201</a:t>
            </a:r>
            <a:r>
              <a:rPr lang="hr-HR" sz="2200" b="1" dirty="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8</a:t>
            </a:r>
            <a:r>
              <a:rPr lang="sr-Cyrl-RS" sz="2200" b="1" dirty="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. </a:t>
            </a:r>
            <a:r>
              <a:rPr lang="sr-Cyrl-RS" sz="2200" dirty="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године</a:t>
            </a:r>
          </a:p>
          <a:p>
            <a:pPr algn="just">
              <a:buFont typeface="Wingdings" pitchFamily="2" charset="2"/>
              <a:buChar char="ü"/>
            </a:pPr>
            <a:r>
              <a:rPr lang="sr-Cyrl-RS" sz="2200" b="1" dirty="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ОСНОВНЕ СТРУКОВНЕ СТУДИЈЕ</a:t>
            </a:r>
          </a:p>
          <a:p>
            <a:pPr algn="just">
              <a:buFont typeface="Wingdings" pitchFamily="2" charset="2"/>
              <a:buChar char="ü"/>
            </a:pPr>
            <a:r>
              <a:rPr lang="sr-Cyrl-RS" sz="2200" dirty="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Трајање: </a:t>
            </a:r>
            <a:r>
              <a:rPr lang="sr-Cyrl-RS" sz="2200" b="1" dirty="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3 године</a:t>
            </a:r>
            <a:endParaRPr lang="en-US" sz="2200" b="1" dirty="0">
              <a:latin typeface="Arial" pitchFamily="34" charset="0"/>
              <a:ea typeface="Cambria" panose="02040503050406030204" pitchFamily="18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sr-Cyrl-RS" sz="2200" dirty="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Омогућава остваривање </a:t>
            </a:r>
            <a:r>
              <a:rPr lang="sr-Cyrl-RS" sz="2200" b="1" dirty="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180 ЕСПБ</a:t>
            </a:r>
            <a:endParaRPr lang="sr-Latn-RS" sz="2200" b="1" dirty="0">
              <a:latin typeface="Arial" pitchFamily="34" charset="0"/>
              <a:ea typeface="Cambria" panose="02040503050406030204" pitchFamily="18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sr-Cyrl-RS" sz="2200" dirty="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Стиче се звање: </a:t>
            </a:r>
            <a:r>
              <a:rPr lang="sr-Cyrl-RS" sz="2200" b="1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СТРУКОВНИ</a:t>
            </a:r>
            <a:r>
              <a:rPr lang="hr-HR" sz="2200" b="1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 EKO</a:t>
            </a:r>
            <a:r>
              <a:rPr lang="sr-Cyrl-RS" sz="2200" b="1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НОМИСТА</a:t>
            </a:r>
            <a:endParaRPr lang="hr-HR" sz="2200" b="1" dirty="0">
              <a:latin typeface="Arial" pitchFamily="34" charset="0"/>
              <a:ea typeface="Cambria" panose="02040503050406030204" pitchFamily="18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sr-Cyrl-RS" sz="2200" dirty="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квалификација према нивоима </a:t>
            </a:r>
            <a:r>
              <a:rPr lang="sr-Cyrl-RS" sz="220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НОКС </a:t>
            </a:r>
          </a:p>
          <a:p>
            <a:pPr lvl="1" algn="just">
              <a:buNone/>
            </a:pPr>
            <a:r>
              <a:rPr lang="sr-Cyrl-RS" sz="200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(</a:t>
            </a:r>
            <a:r>
              <a:rPr lang="sr-Cyrl-RS" sz="2000" dirty="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раније ниво стручне спреме): </a:t>
            </a:r>
            <a:r>
              <a:rPr lang="sr-Cyrl-RS" sz="2000" b="1" dirty="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6.1 С</a:t>
            </a:r>
          </a:p>
          <a:p>
            <a:pPr algn="just">
              <a:buFont typeface="Wingdings" pitchFamily="2" charset="2"/>
              <a:buChar char="ü"/>
            </a:pPr>
            <a:r>
              <a:rPr lang="sr-Cyrl-RS" sz="2200" dirty="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Савладавање студијског програма </a:t>
            </a:r>
            <a:r>
              <a:rPr lang="sr-Cyrl-RS" sz="2300" u="heavy" dirty="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није условљено </a:t>
            </a:r>
            <a:r>
              <a:rPr lang="sr-Cyrl-RS" sz="2200" dirty="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претходним знањем из средње школе у области техничке делатности </a:t>
            </a:r>
          </a:p>
          <a:p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04800"/>
            <a:ext cx="7315200" cy="1811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800" b="1" u="sng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СТУДИЈСКИ</a:t>
            </a:r>
            <a:r>
              <a:rPr kumimoji="0" lang="sr-Cyrl-RS" sz="2800" b="1" u="sng" strike="noStrike" kern="1200" cap="none" spc="0" normalizeH="0" noProof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 ПРОГРАМ</a:t>
            </a:r>
            <a:endParaRPr kumimoji="0" lang="sr-Cyrl-RS" sz="2800" b="1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Arial" pitchFamily="34" charset="0"/>
              <a:ea typeface="Cambria" panose="02040503050406030204" pitchFamily="18" charset="0"/>
              <a:cs typeface="Arial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sr-Cyrl-R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</a:br>
            <a:r>
              <a:rPr kumimoji="0" lang="sr-Cyrl-R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КОМЕРЦИЈАЛНО ПОСЛОВАЊЕ ЖЕЛЕЗНИЦЕ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FFFCF8-577A-DD1E-66FB-3EC5629B90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837" y="47373"/>
            <a:ext cx="714627" cy="714627"/>
          </a:xfrm>
          <a:prstGeom prst="ellipse">
            <a:avLst/>
          </a:prstGeom>
          <a:ln w="28575" cap="rnd">
            <a:solidFill>
              <a:schemeClr val="tx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857FED-EA22-1BF3-96D7-0C3F868672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308" y="32625"/>
            <a:ext cx="1131492" cy="71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39440"/>
      </p:ext>
    </p:extLst>
  </p:cSld>
  <p:clrMapOvr>
    <a:masterClrMapping/>
  </p:clrMapOvr>
  <p:transition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742" cy="739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058150" cy="1462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sz="2800" b="1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- </a:t>
            </a:r>
            <a:r>
              <a:rPr lang="sr-Cyrl-RS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ЦИЉ СТУДИЈСКОГ ПРОГРАМА </a:t>
            </a:r>
            <a:r>
              <a:rPr lang="sr-Cyrl-RS" sz="2800" b="1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-</a:t>
            </a:r>
            <a:endParaRPr lang="en-US" sz="2800" b="1" dirty="0">
              <a:latin typeface="Arial" pitchFamily="34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371600"/>
            <a:ext cx="8134350" cy="5295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sr-Cyrl-RS" sz="240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Струковни економисти ће своја стечена знања </a:t>
            </a:r>
            <a:r>
              <a:rPr lang="sr-Cyrl-RS" sz="2400" dirty="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и компетенције моћи да употребе за обављање професија и занимања из области делатности железничког, али и општег комерцијалног </a:t>
            </a:r>
            <a:r>
              <a:rPr lang="sr-Cyrl-RS" sz="240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пословања: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sr-Cyrl-RS" sz="2400" dirty="0">
              <a:latin typeface="Arial" pitchFamily="34" charset="0"/>
              <a:ea typeface="Cambria" panose="02040503050406030204" pitchFamily="18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sr-Cyrl-CS" sz="2400" dirty="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за потребе саобраћајних и других предузећа</a:t>
            </a:r>
            <a:r>
              <a:rPr lang="en-US" sz="2400" dirty="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везаних</a:t>
            </a:r>
            <a:r>
              <a:rPr lang="en-US" sz="2400" dirty="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за</a:t>
            </a:r>
            <a:r>
              <a:rPr lang="en-US" sz="2400" dirty="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железнички</a:t>
            </a:r>
            <a:r>
              <a:rPr lang="en-US" sz="2400" dirty="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 и </a:t>
            </a:r>
            <a:r>
              <a:rPr lang="en-US" sz="2400" dirty="0" err="1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шински</a:t>
            </a:r>
            <a:r>
              <a:rPr lang="en-US" sz="2400" dirty="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саобраћај</a:t>
            </a:r>
            <a:r>
              <a:rPr lang="sr-Cyrl-CS" sz="2400" dirty="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, на пословима развоја, одржавања и експлоатације железничких возила</a:t>
            </a:r>
            <a:endParaRPr lang="en-US" sz="2400" dirty="0">
              <a:latin typeface="Arial" pitchFamily="34" charset="0"/>
              <a:ea typeface="Cambria" panose="02040503050406030204" pitchFamily="18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sr-Cyrl-CS" sz="2400" dirty="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за потребе предузећа кој</a:t>
            </a:r>
            <a:r>
              <a:rPr lang="hr-HR" sz="2400" dirty="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a</a:t>
            </a:r>
            <a:r>
              <a:rPr lang="sr-Cyrl-CS" sz="2400" dirty="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 се баве текућим и инвестиционим </a:t>
            </a:r>
            <a:r>
              <a:rPr lang="en-US" sz="2400" dirty="0" err="1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одржавањем</a:t>
            </a:r>
            <a:r>
              <a:rPr lang="en-US" sz="2400" dirty="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железничких</a:t>
            </a:r>
            <a:r>
              <a:rPr lang="en-US" sz="2400" dirty="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возила</a:t>
            </a:r>
            <a:r>
              <a:rPr lang="en-US" sz="2400" dirty="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sr-Cyrl-RS" sz="2400" dirty="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и других машинских конструкција</a:t>
            </a:r>
          </a:p>
          <a:p>
            <a:endParaRPr lang="sr-Cyrl-R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BCE032-B5D3-0121-8213-510AD6F11A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837" y="47373"/>
            <a:ext cx="714627" cy="714627"/>
          </a:xfrm>
          <a:prstGeom prst="ellipse">
            <a:avLst/>
          </a:prstGeom>
          <a:ln w="28575" cap="rnd">
            <a:solidFill>
              <a:schemeClr val="tx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F050B2-305D-8F94-D431-9F1C8907EB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308" y="32625"/>
            <a:ext cx="1131492" cy="71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55561"/>
      </p:ext>
    </p:extLst>
  </p:cSld>
  <p:clrMapOvr>
    <a:masterClrMapping/>
  </p:clrMapOvr>
  <p:transition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742" cy="739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28650" y="549797"/>
            <a:ext cx="68389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CS" sz="2800" b="1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-</a:t>
            </a:r>
            <a:r>
              <a:rPr lang="sr-Cyrl-CS" b="1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sr-Cyrl-CS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СТРУКТУРА НАСТАВНОГ ПЛАНА -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825625"/>
            <a:ext cx="8458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lvl="0" indent="-354013" algn="just" defTabSz="914400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tabLst>
                <a:tab pos="354013" algn="l"/>
              </a:tabLst>
            </a:pPr>
            <a:r>
              <a:rPr lang="ru-RU" sz="2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Студијски програми садрже обавезне и изборне предмете, а изборни предмети су заступљени са најмање 20% у односу на укупан број ЕСПБ </a:t>
            </a:r>
            <a:r>
              <a:rPr lang="ru-RU" sz="26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бодова.</a:t>
            </a:r>
          </a:p>
          <a:p>
            <a:pPr marL="354013" lvl="0" indent="-354013" algn="just" defTabSz="914400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tabLst>
                <a:tab pos="354013" algn="l"/>
              </a:tabLst>
            </a:pPr>
            <a:endParaRPr lang="ru-RU" sz="2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54013" indent="-354013" algn="just">
              <a:buFont typeface="Wingdings" panose="05000000000000000000" pitchFamily="2" charset="2"/>
              <a:buChar char="Ø"/>
              <a:defRPr/>
            </a:pPr>
            <a:r>
              <a:rPr lang="sr-Cyrl-CS" sz="2600" dirty="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Предмети су подељени по типовима на:</a:t>
            </a:r>
          </a:p>
          <a:p>
            <a:pPr marL="854075" lvl="1" indent="-457200" algn="just">
              <a:defRPr/>
            </a:pPr>
            <a:r>
              <a:rPr lang="sr-Cyrl-CS" sz="2600" dirty="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академско - општеобразовне (АО) - око 15 %</a:t>
            </a:r>
          </a:p>
          <a:p>
            <a:pPr marL="854075" lvl="1" indent="-457200" algn="just">
              <a:defRPr/>
            </a:pPr>
            <a:r>
              <a:rPr lang="sr-Cyrl-CS" sz="2600" dirty="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стручне (С) - око 40 %</a:t>
            </a:r>
          </a:p>
          <a:p>
            <a:pPr marL="854075" lvl="1" indent="-457200" algn="just">
              <a:defRPr/>
            </a:pPr>
            <a:r>
              <a:rPr lang="sr-Cyrl-CS" sz="2600" dirty="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стручно апликативне (СА) - око 45 %</a:t>
            </a:r>
          </a:p>
          <a:p>
            <a:pPr marL="354013" indent="-354013">
              <a:buFont typeface="Wingdings" panose="05000000000000000000" pitchFamily="2" charset="2"/>
              <a:buChar char="Ø"/>
              <a:defRPr/>
            </a:pPr>
            <a:endParaRPr lang="sr-Cyrl-C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0" indent="-342900" defTabSz="914400">
              <a:lnSpc>
                <a:spcPct val="100000"/>
              </a:lnSpc>
              <a:spcBef>
                <a:spcPct val="20000"/>
              </a:spcBef>
            </a:pPr>
            <a:endParaRPr lang="ru-RU" sz="2700" dirty="0">
              <a:solidFill>
                <a:prstClr val="black"/>
              </a:solidFill>
            </a:endParaRPr>
          </a:p>
          <a:p>
            <a:pPr marL="354013" indent="-354013">
              <a:buFont typeface="Wingdings" panose="05000000000000000000" pitchFamily="2" charset="2"/>
              <a:buChar char="Ø"/>
              <a:defRPr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9F45CF-D797-34A7-5115-753195CF88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837" y="47373"/>
            <a:ext cx="714627" cy="714627"/>
          </a:xfrm>
          <a:prstGeom prst="ellipse">
            <a:avLst/>
          </a:prstGeom>
          <a:ln w="28575" cap="rnd">
            <a:solidFill>
              <a:schemeClr val="tx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C6797B-8EAD-1A04-AC8F-843ADC310C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308" y="32625"/>
            <a:ext cx="1131492" cy="71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221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742" cy="739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228600" y="533400"/>
            <a:ext cx="8610600" cy="6019800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Сви предмети су једносеместрални, а сваки предмет има одређен број ЕСПБ бодова које студент оствари када са успехом </a:t>
            </a:r>
            <a:r>
              <a:rPr lang="ru-RU" sz="2400">
                <a:latin typeface="Arial" pitchFamily="34" charset="0"/>
                <a:cs typeface="Arial" pitchFamily="34" charset="0"/>
              </a:rPr>
              <a:t>положи испит.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1800"/>
              </a:spcBef>
              <a:buFont typeface="Wingdings" pitchFamily="2" charset="2"/>
              <a:buChar char="ü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Школска година се дели на два семестра од којих сваки траје 15 недеља.</a:t>
            </a:r>
            <a:r>
              <a:rPr lang="ru-RU" sz="24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400">
                <a:latin typeface="Arial" pitchFamily="34" charset="0"/>
                <a:cs typeface="Arial" pitchFamily="34" charset="0"/>
              </a:rPr>
              <a:t>По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завршетку студијског програма Комерцијално пословање железнице студенти стичу високо образовање првог степена струковних студија.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Студенти школовање могу наставити </a:t>
            </a:r>
            <a:r>
              <a:rPr lang="ru-RU" sz="2400">
                <a:latin typeface="Arial" pitchFamily="34" charset="0"/>
                <a:cs typeface="Arial" pitchFamily="34" charset="0"/>
              </a:rPr>
              <a:t>на </a:t>
            </a:r>
            <a:r>
              <a:rPr lang="ru-RU" sz="24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МАСТЕР СТРУКОВНИМ СТУДИЈАМА</a:t>
            </a:r>
            <a:r>
              <a:rPr lang="ru-RU" sz="2400">
                <a:latin typeface="Arial" pitchFamily="34" charset="0"/>
                <a:cs typeface="Arial" pitchFamily="34" charset="0"/>
              </a:rPr>
              <a:t>, другог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степена на смеру </a:t>
            </a:r>
            <a:r>
              <a:rPr lang="ru-RU" sz="24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Комерцијално пословање </a:t>
            </a:r>
            <a:r>
              <a:rPr lang="ru-RU" sz="2400" b="1" u="sng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 саобраћају.</a:t>
            </a:r>
            <a:endParaRPr lang="ru-RU" sz="2400" b="1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094318"/>
      </p:ext>
    </p:extLst>
  </p:cSld>
  <p:clrMapOvr>
    <a:masterClrMapping/>
  </p:clrMapOvr>
  <p:transition>
    <p:cut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742" cy="739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09D66E-0CE1-4D83-A0B6-DDDE725C598E}"/>
              </a:ext>
            </a:extLst>
          </p:cNvPr>
          <p:cNvSpPr txBox="1"/>
          <p:nvPr/>
        </p:nvSpPr>
        <p:spPr>
          <a:xfrm>
            <a:off x="609600" y="228600"/>
            <a:ext cx="78521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2400" b="1" i="1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- КОМЕРЦИЈАЛНО </a:t>
            </a:r>
            <a:r>
              <a:rPr kumimoji="0" lang="sr-Cyrl-CS" sz="2400" b="1" i="1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ПОСЛОВАЊЕ </a:t>
            </a:r>
            <a:r>
              <a:rPr kumimoji="0" lang="sr-Cyrl-CS" sz="2400" b="1" i="1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ЖЕЛЕЗНИЦЕ </a:t>
            </a:r>
            <a:r>
              <a:rPr lang="sr-Cyrl-CS" sz="2400" b="1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kumimoji="0" lang="sr-Cyrl-CS" sz="2400" b="1" i="1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endParaRPr kumimoji="0" lang="sr-Cyrl-CS" sz="2400" b="1" i="1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CS" sz="24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Arial" pitchFamily="34" charset="0"/>
                <a:cs typeface="Arial" pitchFamily="34" charset="0"/>
              </a:rPr>
              <a:t>основне струковне студије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820CAC-0BC4-43F7-B3CD-2C85D7A318CC}"/>
              </a:ext>
            </a:extLst>
          </p:cNvPr>
          <p:cNvSpPr txBox="1"/>
          <p:nvPr/>
        </p:nvSpPr>
        <p:spPr>
          <a:xfrm>
            <a:off x="381000" y="1768474"/>
            <a:ext cx="7772400" cy="3639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Cyrl-C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sr-Cyrl-CS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ИЗУЧАВАЈУ СЕ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</a:t>
            </a:r>
            <a:endParaRPr kumimoji="0" lang="sr-Cyrl-C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sr-Cyrl-CS" sz="105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1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sr-Cyrl-C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sr-Cyrl-C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организација превоза путника и робе</a:t>
            </a:r>
          </a:p>
          <a:p>
            <a:pPr marL="0" marR="0" lvl="1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sr-Cyrl-C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пословна економија</a:t>
            </a:r>
          </a:p>
          <a:p>
            <a:pPr marL="0" marR="0" lvl="1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sr-Cyrl-C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пословне финансије</a:t>
            </a:r>
          </a:p>
          <a:p>
            <a:pPr marL="0" marR="0" lvl="1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sr-Cyrl-C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маркетинг у саобраћају</a:t>
            </a:r>
          </a:p>
          <a:p>
            <a:pPr marL="0" marR="0" lvl="1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sr-Cyrl-C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железничке тарифе</a:t>
            </a:r>
          </a:p>
          <a:p>
            <a:pPr marL="0" marR="0" lvl="1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sr-Cyrl-C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шпедиција и царине</a:t>
            </a:r>
          </a:p>
          <a:p>
            <a:pPr marL="0" marR="0" lvl="1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sr-Cyrl-C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транспортне особине робе</a:t>
            </a:r>
          </a:p>
          <a:p>
            <a:pPr marL="0" marR="0" lvl="1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sr-Cyrl-C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експлоатација железница</a:t>
            </a:r>
          </a:p>
          <a:p>
            <a:pPr marL="0" marR="0" lvl="1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sr-Cyrl-C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транспортна логистика</a:t>
            </a:r>
          </a:p>
          <a:p>
            <a:pPr marL="0" marR="0" lvl="1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sr-Cyrl-CS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савремене технологије робног транспорта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C03208-C0DB-4496-A23B-9D0FD34F789B}"/>
              </a:ext>
            </a:extLst>
          </p:cNvPr>
          <p:cNvSpPr txBox="1"/>
          <p:nvPr/>
        </p:nvSpPr>
        <p:spPr>
          <a:xfrm>
            <a:off x="395288" y="5970588"/>
            <a:ext cx="8416086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Cyrl-CS" sz="2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СТЕЧЕНИ </a:t>
            </a:r>
            <a:r>
              <a:rPr kumimoji="0" lang="sr-Cyrl-CS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СТРУЧНИ НАЗИВ:  </a:t>
            </a:r>
            <a:r>
              <a:rPr kumimoji="0" lang="sr-Cyrl-CS" sz="22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СТРУКОВНИ ЕКОНОМИСТА</a:t>
            </a:r>
          </a:p>
        </p:txBody>
      </p:sp>
      <p:pic>
        <p:nvPicPr>
          <p:cNvPr id="4098" name="Picture 2" descr="Ekonomija Archives - Ulcinj inf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5376" y="1524000"/>
            <a:ext cx="3550024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0207491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742" cy="739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avougaonik 1"/>
          <p:cNvSpPr/>
          <p:nvPr/>
        </p:nvSpPr>
        <p:spPr>
          <a:xfrm>
            <a:off x="152400" y="304800"/>
            <a:ext cx="88392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800"/>
              </a:spcBef>
              <a:buClr>
                <a:schemeClr val="tx1"/>
              </a:buClr>
            </a:pPr>
            <a:r>
              <a:rPr lang="ru-RU" sz="2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Студент се оспособљава за самосталан рад на пословима:</a:t>
            </a:r>
          </a:p>
          <a:p>
            <a:pPr marL="900113" indent="-457200" algn="just">
              <a:spcBef>
                <a:spcPts val="18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50" dirty="0">
                <a:latin typeface="Arial" pitchFamily="34" charset="0"/>
                <a:cs typeface="Arial" pitchFamily="34" charset="0"/>
              </a:rPr>
              <a:t>организације превоза путника </a:t>
            </a:r>
            <a:r>
              <a:rPr lang="ru-RU" sz="2050">
                <a:latin typeface="Arial" pitchFamily="34" charset="0"/>
                <a:cs typeface="Arial" pitchFamily="34" charset="0"/>
              </a:rPr>
              <a:t>и робе</a:t>
            </a:r>
            <a:endParaRPr lang="ru-RU" sz="2050" dirty="0">
              <a:latin typeface="Arial" pitchFamily="34" charset="0"/>
              <a:cs typeface="Arial" pitchFamily="34" charset="0"/>
            </a:endParaRPr>
          </a:p>
          <a:p>
            <a:pPr marL="900113" indent="-457200"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50" dirty="0">
                <a:latin typeface="Arial" pitchFamily="34" charset="0"/>
                <a:cs typeface="Arial" pitchFamily="34" charset="0"/>
              </a:rPr>
              <a:t>технологије рада путничких и </a:t>
            </a:r>
            <a:r>
              <a:rPr lang="ru-RU" sz="2050">
                <a:latin typeface="Arial" pitchFamily="34" charset="0"/>
                <a:cs typeface="Arial" pitchFamily="34" charset="0"/>
              </a:rPr>
              <a:t>робних станица </a:t>
            </a:r>
            <a:endParaRPr lang="ru-RU" sz="2050" dirty="0">
              <a:latin typeface="Arial" pitchFamily="34" charset="0"/>
              <a:cs typeface="Arial" pitchFamily="34" charset="0"/>
            </a:endParaRPr>
          </a:p>
          <a:p>
            <a:pPr marL="900113" indent="-457200"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50" dirty="0">
                <a:latin typeface="Arial" pitchFamily="34" charset="0"/>
                <a:cs typeface="Arial" pitchFamily="34" charset="0"/>
              </a:rPr>
              <a:t>експлоатације железнице с нагласком на коришћење путничких и </a:t>
            </a:r>
            <a:r>
              <a:rPr lang="ru-RU" sz="2050">
                <a:latin typeface="Arial" pitchFamily="34" charset="0"/>
                <a:cs typeface="Arial" pitchFamily="34" charset="0"/>
              </a:rPr>
              <a:t>теретних кола</a:t>
            </a:r>
            <a:endParaRPr lang="ru-RU" sz="2050" dirty="0">
              <a:latin typeface="Arial" pitchFamily="34" charset="0"/>
              <a:cs typeface="Arial" pitchFamily="34" charset="0"/>
            </a:endParaRPr>
          </a:p>
          <a:p>
            <a:pPr marL="900113" indent="-457200"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50" dirty="0">
                <a:latin typeface="Arial" pitchFamily="34" charset="0"/>
                <a:cs typeface="Arial" pitchFamily="34" charset="0"/>
              </a:rPr>
              <a:t>технологије робног транспорта и </a:t>
            </a:r>
            <a:r>
              <a:rPr lang="ru-RU" sz="2050">
                <a:latin typeface="Arial" pitchFamily="34" charset="0"/>
                <a:cs typeface="Arial" pitchFamily="34" charset="0"/>
              </a:rPr>
              <a:t>транспортне логистике</a:t>
            </a:r>
            <a:endParaRPr lang="ru-RU" sz="2050" dirty="0">
              <a:latin typeface="Arial" pitchFamily="34" charset="0"/>
              <a:cs typeface="Arial" pitchFamily="34" charset="0"/>
            </a:endParaRPr>
          </a:p>
          <a:p>
            <a:pPr marL="900113" indent="-457200"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50">
                <a:latin typeface="Arial" pitchFamily="34" charset="0"/>
                <a:cs typeface="Arial" pitchFamily="34" charset="0"/>
              </a:rPr>
              <a:t>маркетинга железнице</a:t>
            </a:r>
            <a:endParaRPr lang="ru-RU" sz="2050" dirty="0">
              <a:latin typeface="Arial" pitchFamily="34" charset="0"/>
              <a:cs typeface="Arial" pitchFamily="34" charset="0"/>
            </a:endParaRPr>
          </a:p>
          <a:p>
            <a:pPr marL="900113" indent="-457200"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50">
                <a:latin typeface="Arial" pitchFamily="34" charset="0"/>
                <a:cs typeface="Arial" pitchFamily="34" charset="0"/>
              </a:rPr>
              <a:t>железничких тарифа </a:t>
            </a:r>
            <a:endParaRPr lang="ru-RU" sz="2050" dirty="0">
              <a:latin typeface="Arial" pitchFamily="34" charset="0"/>
              <a:cs typeface="Arial" pitchFamily="34" charset="0"/>
            </a:endParaRPr>
          </a:p>
          <a:p>
            <a:pPr marL="900113" indent="-457200"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50" dirty="0">
                <a:latin typeface="Arial" pitchFamily="34" charset="0"/>
                <a:cs typeface="Arial" pitchFamily="34" charset="0"/>
              </a:rPr>
              <a:t>шпедиција </a:t>
            </a:r>
            <a:r>
              <a:rPr lang="ru-RU" sz="2050">
                <a:latin typeface="Arial" pitchFamily="34" charset="0"/>
                <a:cs typeface="Arial" pitchFamily="34" charset="0"/>
              </a:rPr>
              <a:t>и царина</a:t>
            </a:r>
            <a:endParaRPr lang="ru-RU" sz="2050" dirty="0">
              <a:latin typeface="Arial" pitchFamily="34" charset="0"/>
              <a:cs typeface="Arial" pitchFamily="34" charset="0"/>
            </a:endParaRPr>
          </a:p>
          <a:p>
            <a:pPr marL="900113" indent="-457200"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50">
                <a:latin typeface="Arial" pitchFamily="34" charset="0"/>
                <a:cs typeface="Arial" pitchFamily="34" charset="0"/>
              </a:rPr>
              <a:t>пословне економије</a:t>
            </a:r>
            <a:endParaRPr lang="ru-RU" sz="2050" dirty="0">
              <a:latin typeface="Arial" pitchFamily="34" charset="0"/>
              <a:cs typeface="Arial" pitchFamily="34" charset="0"/>
            </a:endParaRPr>
          </a:p>
          <a:p>
            <a:pPr marL="900113" indent="-457200"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50" dirty="0">
                <a:latin typeface="Arial" pitchFamily="34" charset="0"/>
                <a:cs typeface="Arial" pitchFamily="34" charset="0"/>
              </a:rPr>
              <a:t>економије </a:t>
            </a:r>
            <a:r>
              <a:rPr lang="ru-RU" sz="2050">
                <a:latin typeface="Arial" pitchFamily="34" charset="0"/>
                <a:cs typeface="Arial" pitchFamily="34" charset="0"/>
              </a:rPr>
              <a:t>железничког саобраћаја</a:t>
            </a:r>
            <a:endParaRPr lang="ru-RU" sz="2050" dirty="0">
              <a:latin typeface="Arial" pitchFamily="34" charset="0"/>
              <a:cs typeface="Arial" pitchFamily="34" charset="0"/>
            </a:endParaRPr>
          </a:p>
          <a:p>
            <a:pPr marL="900113" indent="-457200"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50" dirty="0">
                <a:latin typeface="Arial" pitchFamily="34" charset="0"/>
                <a:cs typeface="Arial" pitchFamily="34" charset="0"/>
              </a:rPr>
              <a:t>пословних финансија железнице и других </a:t>
            </a:r>
            <a:r>
              <a:rPr lang="ru-RU" sz="2050">
                <a:latin typeface="Arial" pitchFamily="34" charset="0"/>
                <a:cs typeface="Arial" pitchFamily="34" charset="0"/>
              </a:rPr>
              <a:t>привредних друштава</a:t>
            </a:r>
            <a:endParaRPr lang="ru-RU" sz="2050" dirty="0">
              <a:latin typeface="Arial" pitchFamily="34" charset="0"/>
              <a:cs typeface="Arial" pitchFamily="34" charset="0"/>
            </a:endParaRPr>
          </a:p>
          <a:p>
            <a:pPr marL="900113" indent="-457200"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50">
                <a:latin typeface="Arial" pitchFamily="34" charset="0"/>
                <a:cs typeface="Arial" pitchFamily="34" charset="0"/>
              </a:rPr>
              <a:t>менаџмента продаје</a:t>
            </a:r>
            <a:endParaRPr lang="ru-RU" sz="2050" dirty="0">
              <a:latin typeface="Arial" pitchFamily="34" charset="0"/>
              <a:cs typeface="Arial" pitchFamily="34" charset="0"/>
            </a:endParaRPr>
          </a:p>
          <a:p>
            <a:pPr marL="900113" indent="-457200"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50" dirty="0">
                <a:latin typeface="Arial" pitchFamily="34" charset="0"/>
                <a:cs typeface="Arial" pitchFamily="34" charset="0"/>
              </a:rPr>
              <a:t>пословне етике и </a:t>
            </a:r>
          </a:p>
          <a:p>
            <a:pPr marL="900113" indent="-457200"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ru-RU" sz="2050" dirty="0">
                <a:latin typeface="Arial" pitchFamily="34" charset="0"/>
                <a:cs typeface="Arial" pitchFamily="34" charset="0"/>
              </a:rPr>
              <a:t>тржишних комуникација железнице и </a:t>
            </a:r>
            <a:r>
              <a:rPr lang="ru-RU" sz="2050">
                <a:latin typeface="Arial" pitchFamily="34" charset="0"/>
                <a:cs typeface="Arial" pitchFamily="34" charset="0"/>
              </a:rPr>
              <a:t>других друштава </a:t>
            </a:r>
            <a:endParaRPr lang="ru-RU" sz="2050" dirty="0"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spcBef>
                <a:spcPts val="1800"/>
              </a:spcBef>
              <a:buClr>
                <a:schemeClr val="tx1"/>
              </a:buClr>
            </a:pPr>
            <a:r>
              <a:rPr lang="en-US" sz="2050">
                <a:latin typeface="Arial" pitchFamily="34" charset="0"/>
                <a:cs typeface="Arial" pitchFamily="34" charset="0"/>
              </a:rPr>
              <a:t>     </a:t>
            </a:r>
            <a:r>
              <a:rPr lang="ru-RU" sz="2050">
                <a:latin typeface="Arial" pitchFamily="34" charset="0"/>
                <a:cs typeface="Arial" pitchFamily="34" charset="0"/>
              </a:rPr>
              <a:t>Обједињена </a:t>
            </a:r>
            <a:r>
              <a:rPr lang="ru-RU" sz="2050" dirty="0">
                <a:latin typeface="Arial" pitchFamily="34" charset="0"/>
                <a:cs typeface="Arial" pitchFamily="34" charset="0"/>
              </a:rPr>
              <a:t>теоријска </a:t>
            </a:r>
            <a:r>
              <a:rPr lang="ru-RU" sz="2050">
                <a:latin typeface="Arial" pitchFamily="34" charset="0"/>
                <a:cs typeface="Arial" pitchFamily="34" charset="0"/>
              </a:rPr>
              <a:t>и практи</a:t>
            </a:r>
            <a:r>
              <a:rPr lang="sr-Cyrl-RS" sz="2050">
                <a:latin typeface="Arial" pitchFamily="34" charset="0"/>
                <a:cs typeface="Arial" pitchFamily="34" charset="0"/>
              </a:rPr>
              <a:t>ч</a:t>
            </a:r>
            <a:r>
              <a:rPr lang="ru-RU" sz="2050">
                <a:latin typeface="Arial" pitchFamily="34" charset="0"/>
                <a:cs typeface="Arial" pitchFamily="34" charset="0"/>
              </a:rPr>
              <a:t>на </a:t>
            </a:r>
            <a:r>
              <a:rPr lang="ru-RU" sz="2050" dirty="0">
                <a:latin typeface="Arial" pitchFamily="34" charset="0"/>
                <a:cs typeface="Arial" pitchFamily="34" charset="0"/>
              </a:rPr>
              <a:t>настава, стручна </a:t>
            </a:r>
            <a:r>
              <a:rPr lang="ru-RU" sz="2050">
                <a:latin typeface="Arial" pitchFamily="34" charset="0"/>
                <a:cs typeface="Arial" pitchFamily="34" charset="0"/>
              </a:rPr>
              <a:t>пракса и одбрањен </a:t>
            </a:r>
            <a:r>
              <a:rPr lang="ru-RU" sz="2050" dirty="0">
                <a:latin typeface="Arial" pitchFamily="34" charset="0"/>
                <a:cs typeface="Arial" pitchFamily="34" charset="0"/>
              </a:rPr>
              <a:t>завршни рад омогућавају да струковни </a:t>
            </a:r>
            <a:r>
              <a:rPr lang="ru-RU" sz="2050">
                <a:latin typeface="Arial" pitchFamily="34" charset="0"/>
                <a:cs typeface="Arial" pitchFamily="34" charset="0"/>
              </a:rPr>
              <a:t>економиста може </a:t>
            </a:r>
            <a:r>
              <a:rPr lang="ru-RU" sz="2050" dirty="0">
                <a:latin typeface="Arial" pitchFamily="34" charset="0"/>
                <a:cs typeface="Arial" pitchFamily="34" charset="0"/>
              </a:rPr>
              <a:t>успешно обављати наведене послове.</a:t>
            </a:r>
            <a:endParaRPr lang="hr-HR" sz="2050" dirty="0">
              <a:latin typeface="Arial" pitchFamily="34" charset="0"/>
              <a:cs typeface="Arial" pitchFamily="34" charset="0"/>
            </a:endParaRPr>
          </a:p>
          <a:p>
            <a:pPr marL="900113" indent="-457200" algn="just">
              <a:buClr>
                <a:srgbClr val="000099"/>
              </a:buClr>
              <a:buFont typeface="Wingdings" panose="05000000000000000000" pitchFamily="2" charset="2"/>
              <a:buChar char="§"/>
            </a:pPr>
            <a:endParaRPr lang="hr-HR" sz="2050" dirty="0"/>
          </a:p>
        </p:txBody>
      </p:sp>
    </p:spTree>
    <p:extLst>
      <p:ext uri="{BB962C8B-B14F-4D97-AF65-F5344CB8AC3E}">
        <p14:creationId xmlns:p14="http://schemas.microsoft.com/office/powerpoint/2010/main" val="4095046552"/>
      </p:ext>
    </p:extLst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742" cy="739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ПРИДРУЖИТЕ НАМ СЕ И ПОСТАНИТЕ СТРУКОВНИ ЕКОНОМИСТА!</a:t>
            </a:r>
            <a:endParaRPr lang="hr-HR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>
                <a:latin typeface="Arial" pitchFamily="34" charset="0"/>
                <a:cs typeface="Arial" pitchFamily="34" charset="0"/>
              </a:rPr>
              <a:t>    Наставници ангажовани на стручним предметима студијског програма:</a:t>
            </a:r>
            <a:endParaRPr lang="hr-H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514600"/>
            <a:ext cx="9220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>
                <a:latin typeface="Arial" pitchFamily="34" charset="0"/>
                <a:cs typeface="Arial" pitchFamily="34" charset="0"/>
              </a:rPr>
              <a:t>др Снежана Бешић, </a:t>
            </a:r>
            <a:r>
              <a:rPr lang="sr-Cyrl-RS" sz="200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е-маил</a:t>
            </a:r>
            <a:r>
              <a:rPr lang="en-US" sz="200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: </a:t>
            </a:r>
            <a:r>
              <a:rPr lang="en-US" sz="2000">
                <a:latin typeface="Arial" pitchFamily="34" charset="0"/>
                <a:ea typeface="Cambria" panose="02040503050406030204" pitchFamily="18" charset="0"/>
                <a:cs typeface="Arial" pitchFamily="34" charset="0"/>
                <a:hlinkClick r:id="rId4"/>
              </a:rPr>
              <a:t>snezana.besic@vzs.edu.rs</a:t>
            </a:r>
            <a:r>
              <a:rPr lang="en-US" sz="200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 </a:t>
            </a:r>
            <a:endParaRPr lang="sr-Cyrl-RS" sz="2000">
              <a:latin typeface="Arial" pitchFamily="34" charset="0"/>
              <a:cs typeface="Arial" pitchFamily="34" charset="0"/>
            </a:endParaRPr>
          </a:p>
          <a:p>
            <a:r>
              <a:rPr lang="sr-Cyrl-RS" sz="2000">
                <a:latin typeface="Arial" pitchFamily="34" charset="0"/>
                <a:cs typeface="Arial" pitchFamily="34" charset="0"/>
              </a:rPr>
              <a:t>др Петар Бојовић,</a:t>
            </a:r>
            <a:r>
              <a:rPr lang="sr-Cyrl-RS" sz="200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 е-маил</a:t>
            </a:r>
            <a:r>
              <a:rPr lang="en-US" sz="200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: </a:t>
            </a:r>
            <a:r>
              <a:rPr lang="en-US" sz="2000">
                <a:latin typeface="Arial" pitchFamily="34" charset="0"/>
                <a:ea typeface="Cambria" panose="02040503050406030204" pitchFamily="18" charset="0"/>
                <a:cs typeface="Arial" pitchFamily="34" charset="0"/>
                <a:hlinkClick r:id="rId5"/>
              </a:rPr>
              <a:t>psbojovic@gmail.com</a:t>
            </a:r>
            <a:r>
              <a:rPr lang="en-US" sz="200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 </a:t>
            </a:r>
            <a:endParaRPr lang="sr-Cyrl-RS" sz="2000">
              <a:latin typeface="Arial" pitchFamily="34" charset="0"/>
              <a:cs typeface="Arial" pitchFamily="34" charset="0"/>
            </a:endParaRPr>
          </a:p>
          <a:p>
            <a:r>
              <a:rPr lang="sr-Cyrl-RS" sz="2000">
                <a:latin typeface="Arial" pitchFamily="34" charset="0"/>
                <a:cs typeface="Arial" pitchFamily="34" charset="0"/>
              </a:rPr>
              <a:t>др Александра Вуковић,</a:t>
            </a:r>
            <a:r>
              <a:rPr lang="sr-Cyrl-RS" sz="200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 е-маил</a:t>
            </a:r>
            <a:r>
              <a:rPr lang="en-US" sz="200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: </a:t>
            </a:r>
            <a:r>
              <a:rPr lang="en-US" sz="2000">
                <a:latin typeface="Arial" pitchFamily="34" charset="0"/>
                <a:ea typeface="Cambria" panose="02040503050406030204" pitchFamily="18" charset="0"/>
                <a:cs typeface="Arial" pitchFamily="34" charset="0"/>
                <a:hlinkClick r:id="rId6"/>
              </a:rPr>
              <a:t>aleksandra.vukovic@vzs.edu.rs</a:t>
            </a:r>
            <a:r>
              <a:rPr lang="en-US" sz="200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 </a:t>
            </a:r>
            <a:endParaRPr lang="sr-Cyrl-RS" sz="2000">
              <a:latin typeface="Arial" pitchFamily="34" charset="0"/>
              <a:cs typeface="Arial" pitchFamily="34" charset="0"/>
            </a:endParaRPr>
          </a:p>
          <a:p>
            <a:r>
              <a:rPr lang="sr-Cyrl-RS" sz="2000">
                <a:latin typeface="Arial" pitchFamily="34" charset="0"/>
                <a:cs typeface="Arial" pitchFamily="34" charset="0"/>
              </a:rPr>
              <a:t>др Сандра Касалица,</a:t>
            </a:r>
            <a:r>
              <a:rPr lang="sr-Cyrl-RS" sz="200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 е-маил</a:t>
            </a:r>
            <a:r>
              <a:rPr lang="en-US" sz="200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: </a:t>
            </a:r>
            <a:r>
              <a:rPr lang="en-US" sz="2000">
                <a:latin typeface="Arial" pitchFamily="34" charset="0"/>
                <a:ea typeface="Cambria" panose="02040503050406030204" pitchFamily="18" charset="0"/>
                <a:cs typeface="Arial" pitchFamily="34" charset="0"/>
                <a:hlinkClick r:id="rId7"/>
              </a:rPr>
              <a:t>sandra.kasalica@vzs.edu.rs</a:t>
            </a:r>
            <a:r>
              <a:rPr lang="en-US" sz="200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 </a:t>
            </a:r>
            <a:endParaRPr lang="sr-Cyrl-RS" sz="2000">
              <a:latin typeface="Arial" pitchFamily="34" charset="0"/>
              <a:cs typeface="Arial" pitchFamily="34" charset="0"/>
            </a:endParaRPr>
          </a:p>
          <a:p>
            <a:r>
              <a:rPr lang="sr-Cyrl-RS" sz="2000">
                <a:latin typeface="Arial" pitchFamily="34" charset="0"/>
                <a:cs typeface="Arial" pitchFamily="34" charset="0"/>
              </a:rPr>
              <a:t>др Александар Благојевић,</a:t>
            </a:r>
            <a:r>
              <a:rPr lang="sr-Cyrl-RS" sz="200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00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e</a:t>
            </a:r>
            <a:r>
              <a:rPr lang="sr-Cyrl-RS" sz="200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-маил</a:t>
            </a:r>
            <a:r>
              <a:rPr lang="en-US" sz="200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: </a:t>
            </a:r>
            <a:r>
              <a:rPr lang="en-US" sz="2000">
                <a:latin typeface="Arial" pitchFamily="34" charset="0"/>
                <a:ea typeface="Cambria" panose="02040503050406030204" pitchFamily="18" charset="0"/>
                <a:cs typeface="Arial" pitchFamily="34" charset="0"/>
                <a:hlinkClick r:id="rId8"/>
              </a:rPr>
              <a:t>aleksandar.blagojevic@vzs.edu.rs</a:t>
            </a:r>
            <a:endParaRPr lang="en-US" sz="2000">
              <a:latin typeface="Arial" pitchFamily="34" charset="0"/>
              <a:ea typeface="Cambria" panose="02040503050406030204" pitchFamily="18" charset="0"/>
              <a:cs typeface="Arial" pitchFamily="34" charset="0"/>
            </a:endParaRPr>
          </a:p>
          <a:p>
            <a:r>
              <a:rPr lang="sr-Cyrl-RS" sz="2000">
                <a:latin typeface="Arial" pitchFamily="34" charset="0"/>
                <a:cs typeface="Arial" pitchFamily="34" charset="0"/>
              </a:rPr>
              <a:t>мр Сејде Максимовић,</a:t>
            </a:r>
            <a:r>
              <a:rPr lang="sr-Cyrl-RS" sz="200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 е-маил</a:t>
            </a:r>
            <a:r>
              <a:rPr lang="en-US" sz="200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: </a:t>
            </a:r>
            <a:r>
              <a:rPr lang="en-US" sz="2000">
                <a:latin typeface="Arial" pitchFamily="34" charset="0"/>
                <a:ea typeface="Cambria" panose="02040503050406030204" pitchFamily="18" charset="0"/>
                <a:cs typeface="Arial" pitchFamily="34" charset="0"/>
                <a:hlinkClick r:id="rId9"/>
              </a:rPr>
              <a:t>sejde.maksimovic@vzs.edu.rs</a:t>
            </a:r>
            <a:r>
              <a:rPr lang="en-US" sz="200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 </a:t>
            </a:r>
            <a:endParaRPr lang="sr-Cyrl-RS" sz="2000">
              <a:latin typeface="Arial" pitchFamily="34" charset="0"/>
              <a:cs typeface="Arial" pitchFamily="34" charset="0"/>
            </a:endParaRPr>
          </a:p>
          <a:p>
            <a:r>
              <a:rPr lang="sr-Cyrl-RS" sz="2000">
                <a:latin typeface="Arial" pitchFamily="34" charset="0"/>
                <a:cs typeface="Arial" pitchFamily="34" charset="0"/>
              </a:rPr>
              <a:t>Филип Марковић, </a:t>
            </a:r>
            <a:r>
              <a:rPr lang="sr-Cyrl-RS" sz="200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е-маил</a:t>
            </a:r>
            <a:r>
              <a:rPr lang="en-US" sz="200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: </a:t>
            </a:r>
            <a:r>
              <a:rPr lang="en-US" sz="2000">
                <a:latin typeface="Arial" pitchFamily="34" charset="0"/>
                <a:ea typeface="Cambria" panose="02040503050406030204" pitchFamily="18" charset="0"/>
                <a:cs typeface="Arial" pitchFamily="34" charset="0"/>
                <a:hlinkClick r:id="rId10"/>
              </a:rPr>
              <a:t>filip.markovic@vzs.edu.rs</a:t>
            </a:r>
            <a:r>
              <a:rPr lang="en-US" sz="200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 </a:t>
            </a:r>
            <a:endParaRPr lang="sr-Cyrl-RS" sz="2000">
              <a:latin typeface="Arial" pitchFamily="34" charset="0"/>
              <a:cs typeface="Arial" pitchFamily="34" charset="0"/>
            </a:endParaRPr>
          </a:p>
          <a:p>
            <a:r>
              <a:rPr lang="sr-Cyrl-RS" sz="2000">
                <a:latin typeface="Arial" pitchFamily="34" charset="0"/>
                <a:cs typeface="Arial" pitchFamily="34" charset="0"/>
              </a:rPr>
              <a:t>Горан Тричковић, </a:t>
            </a:r>
            <a:r>
              <a:rPr lang="sr-Cyrl-RS" sz="200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,е-маил</a:t>
            </a:r>
            <a:r>
              <a:rPr lang="en-US" sz="200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: </a:t>
            </a:r>
            <a:r>
              <a:rPr lang="en-US" sz="2000">
                <a:latin typeface="Arial" pitchFamily="34" charset="0"/>
                <a:ea typeface="Cambria" panose="02040503050406030204" pitchFamily="18" charset="0"/>
                <a:cs typeface="Arial" pitchFamily="34" charset="0"/>
                <a:hlinkClick r:id="rId11"/>
              </a:rPr>
              <a:t>goran.trickovic@vzs.edu.rs</a:t>
            </a:r>
            <a:r>
              <a:rPr lang="en-US" sz="2000">
                <a:latin typeface="Arial" pitchFamily="34" charset="0"/>
                <a:ea typeface="Cambria" panose="02040503050406030204" pitchFamily="18" charset="0"/>
                <a:cs typeface="Arial" pitchFamily="34" charset="0"/>
              </a:rPr>
              <a:t> 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1532E8-253D-C5D1-654F-8CD8C255171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321" y="6044331"/>
            <a:ext cx="714627" cy="714627"/>
          </a:xfrm>
          <a:prstGeom prst="ellipse">
            <a:avLst/>
          </a:prstGeom>
          <a:ln w="28575" cap="rnd">
            <a:solidFill>
              <a:schemeClr val="tx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F064E8-7001-9F63-9425-ABFCD0F03B7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792" y="6029583"/>
            <a:ext cx="1131492" cy="71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976796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742" cy="739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EC605534-1C9F-4530-9734-1214BF8F6737}"/>
              </a:ext>
            </a:extLst>
          </p:cNvPr>
          <p:cNvSpPr/>
          <p:nvPr/>
        </p:nvSpPr>
        <p:spPr>
          <a:xfrm>
            <a:off x="3366626" y="19665"/>
            <a:ext cx="5777373" cy="736355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Јавно железничко транспортно предузеће Београд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Железнице Србије АД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Виша транспортна школа Тодор Каблешков, Софија, Бугарска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МИИТ, Москва, Русија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ХИП Азотара Панчево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Транспортшпед Београд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ГСП Београд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Железнички интегрални транспорт Београд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Саобраћајни факултет Добој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Велеучилиште Никола Тесла, Госпић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Термоелектрана Никола Тесла, Обреновац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Интер-механика, Смедерево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Железничка инфраструктура Црне Горе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Фабрика шинских возила ГОША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Лука Бар АД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Монтекарго АД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МЖ Транспорт АД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ЈП МЖ Инфраструктура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Саобраћајни институт ЦИП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ХИП Петрохемија Панчево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Привредно друштво за грађење, ремонт и одржавање пруга ЗГОП Нови Сад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ЈКП за превоз путника АУТОТРАНСПОРТ - ПАНЧЕВО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БИС рециклажни центар БОЖИЋ И СИНОВИ д.о.о.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Машински факултет Универзитета у Београду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Научна установа Институт за хемију, технологију и металургију Универзитета у Београду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САВАТРАНС ДОО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Жељезнице федерације БИХ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Грађевински факултет Универзитета у Београду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Наставно-методички центар за образовање у области железничког саобраћаја, Москва, Русија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Факултет за машинство и грађевинарство у Краљеву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Републички геодетски завод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Србија воз АД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Србија карго АД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Инфраструктура железнице Србије АД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TRANS CARGO LOGISTIC, друштво за међународну шпедицију транспорт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Жељезнице Републике Српске АД Добој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Шинвоз д.о.о.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Специјална лука д.о.о. Панчево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Дирекција за железнице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Технолошко-метарлушки факултет, Универзитет у Београду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Универзитет Свети Климент Охридски, Технички факутет у Битољу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Школски центар Крањ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ФТН Нови Сад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Жељезнички пријевоз Црне Горе АД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Висока пословно-техничка школа струковних студија Ужице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Факултет техничких наука Чачак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Саобраћајни факултет – Универзитет у Београду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Институт за општу и физичку хемију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Универзитет Метрополитан Београд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Висока школа струковних студија за информационе и комуникационе технологије Београд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Висока школа електротехнике и рачунарства струковних студија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Научно-истраживачки и пројектно-конструкторски институт за информатизацију, аутоматизацију и комуникације у железничком саобраћају АО НИИАС, Москва, Руска Федерација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Предузеће за ремонт шинских возила МИП-РШВ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Факултет за право, безбедност и менаџмент Константин Велики Ниш, Универзитет Никола Тесла Београд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Галеб сигнализација доо, Шабац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5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Алтпро, Загреб, Хрватска</a:t>
            </a:r>
            <a:endParaRPr kumimoji="0" lang="en-US" sz="105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4026F884-FD79-4F7A-A685-7C3E391AE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57400"/>
            <a:ext cx="3344580" cy="4800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A71759-A73C-4376-9249-E84D0AE4C072}"/>
              </a:ext>
            </a:extLst>
          </p:cNvPr>
          <p:cNvSpPr txBox="1"/>
          <p:nvPr/>
        </p:nvSpPr>
        <p:spPr>
          <a:xfrm>
            <a:off x="46159" y="1156572"/>
            <a:ext cx="3381375" cy="8617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000" b="1" i="0" u="sng" strike="noStrike" kern="0" cap="none" spc="0" normalizeH="0" baseline="0" noProof="0" dirty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УГОВОРИ </a:t>
            </a:r>
            <a:r>
              <a:rPr kumimoji="0" lang="sr-Cyrl-RS" sz="2000" b="1" i="0" u="sng" strike="noStrike" kern="0" cap="none" spc="0" normalizeH="0" baseline="0" noProof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О ПОСЛОВНО-ТЕХНИЧКОЈ </a:t>
            </a:r>
            <a:r>
              <a:rPr kumimoji="0" lang="sr-Cyrl-RS" sz="2000" b="1" i="0" u="sng" strike="noStrike" kern="0" cap="none" spc="0" normalizeH="0" baseline="0" noProof="0" dirty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САРАДЊИ</a:t>
            </a:r>
            <a:endParaRPr kumimoji="0" lang="en-US" sz="2000" b="1" i="0" u="sng" strike="noStrike" kern="0" cap="none" spc="0" normalizeH="0" baseline="0" noProof="0" dirty="0">
              <a:ln>
                <a:noFill/>
              </a:ln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A0E767-E8EF-4407-B89B-AFA990A27E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711" y="213599"/>
            <a:ext cx="714627" cy="714627"/>
          </a:xfrm>
          <a:prstGeom prst="ellipse">
            <a:avLst/>
          </a:prstGeom>
          <a:ln w="28575" cap="rnd">
            <a:solidFill>
              <a:schemeClr val="tx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201AE2-DEF9-E9E9-AB61-1AC9FA0999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82" y="198851"/>
            <a:ext cx="1131492" cy="71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0980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ema">
  <a:themeElements>
    <a:clrScheme name="Ure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e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e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</TotalTime>
  <Words>880</Words>
  <Application>Microsoft Office PowerPoint</Application>
  <PresentationFormat>On-screen Show (4:3)</PresentationFormat>
  <Paragraphs>128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Cambria</vt:lpstr>
      <vt:lpstr>Wingdings</vt:lpstr>
      <vt:lpstr>Office tema</vt:lpstr>
      <vt:lpstr>АКАДЕМИЈА ТЕХНИЧКО-УМЕТНИЧКИХ  СТРУКОВНИХ СТУДИЈА БЕОГРАД ОДСЕК ВИСОКА ЖЕЛЕЗНИЧКА ШКОЛА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ПРИДРУЖИТЕ НАМ СЕ И ПОСТАНИТЕ СТРУКОВНИ ЕКОНОМИСТА!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АКАДЕМИЈА ТЕХНИЧКО-УМЕТНИЧКИХ  СТРУКОВНИХ СТУДИЈА БЕОГРАД ОДСЕК ВИСОКА ЖЕЛЕЗНИЧКА ШКОЛА</dc:title>
  <dc:creator>CARIŠA</dc:creator>
  <cp:lastModifiedBy>MarkoTEMPUS</cp:lastModifiedBy>
  <cp:revision>36</cp:revision>
  <dcterms:created xsi:type="dcterms:W3CDTF">2006-08-16T00:00:00Z</dcterms:created>
  <dcterms:modified xsi:type="dcterms:W3CDTF">2022-05-30T06:57:10Z</dcterms:modified>
</cp:coreProperties>
</file>